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76" r:id="rId3"/>
    <p:sldId id="274" r:id="rId4"/>
    <p:sldId id="263" r:id="rId5"/>
    <p:sldId id="264" r:id="rId6"/>
    <p:sldId id="269" r:id="rId7"/>
    <p:sldId id="270" r:id="rId8"/>
    <p:sldId id="271" r:id="rId9"/>
    <p:sldId id="272" r:id="rId10"/>
    <p:sldId id="265" r:id="rId11"/>
    <p:sldId id="266" r:id="rId12"/>
    <p:sldId id="267" r:id="rId13"/>
    <p:sldId id="260" r:id="rId14"/>
    <p:sldId id="273" r:id="rId15"/>
    <p:sldId id="261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D60093"/>
    <a:srgbClr val="990033"/>
    <a:srgbClr val="FFFF00"/>
    <a:srgbClr val="FF00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08288E0-0387-44C8-A5AB-1574C813F02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3BD565C-31C9-430C-B7A5-6CDCAFC2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D2D3D-EEDF-43E2-A0D2-39D04E1E9DA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0863F-13CD-48FD-B754-B692469D7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6D77-8F50-4A13-816A-57C031F5B4C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4F24E-E0F2-4AA9-A3D3-419C7DD44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18CCC-B500-4AC8-9DE3-9DDC7815F9D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05615-0E8D-4C5E-A1C7-CF3A7C241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7C8EF-CDB9-4C56-A946-917F29B562D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5A97B-ADBE-46F8-90F0-2DC10769B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2C32-57FF-40F9-9ACB-A7F3313EC9D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BC95-FD53-4603-9EE4-348855B2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FE8EC-5F65-42CD-8CCA-CB90ED536EF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C1F2F-90C8-479C-A763-5C39FF2E2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A85C-5D49-4FE9-90BA-1989EF3D4152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71C9-FA5E-4E4C-8EC0-B7B63FEA0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15F9-6DAA-4754-8C1A-3B7CF5A57CD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2E2D1-EEEB-4BEE-B32D-CBF4BA385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DCAEB-D081-4F33-8B77-F8CF8C22A2A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46122-41E3-46A4-B2C9-3EB3B64E6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7EF0C-1AE1-4861-98F6-86DF5E1C663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4E4B-7C94-44F3-BE69-A08851D4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09F18-2D80-45AE-9D55-1DDA1831E60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8DE2-8B03-488E-AE21-F262AA276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4CAFE-0709-41A4-805F-198AE418BAE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1BAC-5D5A-4D6A-BEDE-F3C244A59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7E952D-1FCE-4EB0-A5C0-53AF6B4C2E6C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EE1078-AD93-405E-8591-EDEA040E6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616075" y="180975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Kể chuyện</a:t>
            </a:r>
          </a:p>
        </p:txBody>
      </p:sp>
      <p:sp>
        <p:nvSpPr>
          <p:cNvPr id="19463" name="WordArt 7"/>
          <p:cNvSpPr>
            <a:spLocks noChangeArrowheads="1" noChangeShapeType="1" noTextEdit="1"/>
          </p:cNvSpPr>
          <p:nvPr/>
        </p:nvSpPr>
        <p:spPr bwMode="auto">
          <a:xfrm>
            <a:off x="2362200" y="1219200"/>
            <a:ext cx="4267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762000" y="2362200"/>
            <a:ext cx="7772400" cy="1219200"/>
          </a:xfrm>
          <a:prstGeom prst="flowChartAlternateProcess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Hãy kể 1 câu chuyện em đã nghe hoặc </a:t>
            </a:r>
          </a:p>
          <a:p>
            <a:pPr algn="ctr"/>
            <a:r>
              <a:rPr lang="en-US" sz="3200" b="1"/>
              <a:t>đã đọc về những ước mơ đẹp.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762000" y="4267200"/>
            <a:ext cx="7772400" cy="762000"/>
          </a:xfrm>
          <a:prstGeom prst="flowChartAlternateProcess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Nêu ý nghĩa câu chuyện mà em vừa kể.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/>
      <p:bldP spid="19464" grpId="0" animBg="1"/>
      <p:bldP spid="1946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4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16764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FF0000"/>
                </a:solidFill>
              </a:rPr>
              <a:t>Đặt tên cho câu chuyện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371600"/>
            <a:ext cx="4860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FF0000"/>
                </a:solidFill>
              </a:rPr>
              <a:t>Dàn ý của câu chuyện: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14400" y="2286000"/>
            <a:ext cx="8229600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000" b="1">
                <a:solidFill>
                  <a:schemeClr val="hlink"/>
                </a:solidFill>
              </a:rPr>
              <a:t> Giới thiệu tên câu  chuyện.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000" b="1">
                <a:solidFill>
                  <a:schemeClr val="hlink"/>
                </a:solidFill>
              </a:rPr>
              <a:t> Kể chuyện có đầu, có cuối đúng trình tự:</a:t>
            </a:r>
          </a:p>
          <a:p>
            <a:pPr>
              <a:lnSpc>
                <a:spcPct val="150000"/>
              </a:lnSpc>
            </a:pPr>
            <a:r>
              <a:rPr lang="en-US" sz="3000" b="1">
                <a:solidFill>
                  <a:schemeClr val="hlink"/>
                </a:solidFill>
              </a:rPr>
              <a:t>      + Mở đầu câu chuyện.</a:t>
            </a:r>
          </a:p>
          <a:p>
            <a:pPr>
              <a:lnSpc>
                <a:spcPct val="150000"/>
              </a:lnSpc>
            </a:pPr>
            <a:r>
              <a:rPr lang="en-US" sz="3000" b="1">
                <a:solidFill>
                  <a:schemeClr val="hlink"/>
                </a:solidFill>
              </a:rPr>
              <a:t>      + Diễn biến câu chuyện.</a:t>
            </a:r>
          </a:p>
          <a:p>
            <a:pPr>
              <a:lnSpc>
                <a:spcPct val="150000"/>
              </a:lnSpc>
            </a:pPr>
            <a:r>
              <a:rPr lang="en-US" sz="3000" b="1">
                <a:solidFill>
                  <a:schemeClr val="hlink"/>
                </a:solidFill>
              </a:rPr>
              <a:t>      + Kết thúc câu chuyện.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76400" y="1905000"/>
            <a:ext cx="5053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FF0000"/>
                </a:solidFill>
              </a:rPr>
              <a:t>Kể chuyện theo nhóm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381000" y="3657600"/>
            <a:ext cx="4792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Tiêu chuẩn </a:t>
            </a:r>
            <a:r>
              <a:rPr lang="vi-VN" sz="3600" b="1">
                <a:solidFill>
                  <a:srgbClr val="FF0000"/>
                </a:solidFill>
              </a:rPr>
              <a:t>đ</a:t>
            </a:r>
            <a:r>
              <a:rPr lang="en-US" sz="3600" b="1">
                <a:solidFill>
                  <a:srgbClr val="FF0000"/>
                </a:solidFill>
              </a:rPr>
              <a:t>ánh giá:</a:t>
            </a:r>
            <a:endParaRPr lang="en-US" sz="3600" b="1" u="sng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8104188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  <a:buFontTx/>
              <a:buChar char="-"/>
            </a:pPr>
            <a:r>
              <a:rPr lang="en-US" sz="2800" b="1">
                <a:solidFill>
                  <a:schemeClr val="hlink"/>
                </a:solidFill>
              </a:rPr>
              <a:t> Nội dung ( đã phù hợp với đề bài hay chưa? )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sz="2800" b="1">
                <a:solidFill>
                  <a:schemeClr val="hlink"/>
                </a:solidFill>
              </a:rPr>
              <a:t> Cách kể (có mạch lạc , rõ ràng không ? )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n-US" sz="2800" b="1">
                <a:solidFill>
                  <a:schemeClr val="hlink"/>
                </a:solidFill>
              </a:rPr>
              <a:t> Cách dùng từ , điệu bộ , nét mặt , giọng kể.</a:t>
            </a:r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6248400" cy="32766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800004"/>
                <a:gd name="adj2" fmla="val 50000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60093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atin typeface="Arial"/>
                <a:cs typeface="Arial"/>
              </a:rPr>
              <a:t>HỘI THI KỂ CHUYỆN HAY</a:t>
            </a:r>
          </a:p>
        </p:txBody>
      </p:sp>
      <p:pic>
        <p:nvPicPr>
          <p:cNvPr id="6154" name="Picture 10" descr="trophy1"/>
          <p:cNvPicPr>
            <a:picLocks noGrp="1"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143000"/>
            <a:ext cx="152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1" grpId="0"/>
      <p:bldP spid="61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body" idx="1"/>
          </p:nvPr>
        </p:nvSpPr>
        <p:spPr>
          <a:xfrm>
            <a:off x="-76200" y="2209800"/>
            <a:ext cx="9525000" cy="3200400"/>
          </a:xfrm>
        </p:spPr>
        <p:txBody>
          <a:bodyPr/>
          <a:lstStyle/>
          <a:p>
            <a:pPr>
              <a:lnSpc>
                <a:spcPct val="140000"/>
              </a:lnSpc>
              <a:buFont typeface="Arial" charset="0"/>
              <a:buNone/>
            </a:pPr>
            <a:r>
              <a:rPr lang="en-US" sz="2800" b="1" smtClean="0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2800" b="1" u="sng" smtClean="0">
                <a:solidFill>
                  <a:schemeClr val="hlink"/>
                </a:solidFill>
                <a:latin typeface="Arial" charset="0"/>
              </a:rPr>
              <a:t>LƯU Ý:</a:t>
            </a:r>
          </a:p>
          <a:p>
            <a:pPr>
              <a:lnSpc>
                <a:spcPct val="140000"/>
              </a:lnSpc>
              <a:buFont typeface="Arial" charset="0"/>
              <a:buNone/>
            </a:pPr>
            <a:r>
              <a:rPr lang="en-US" sz="2800" smtClean="0">
                <a:solidFill>
                  <a:schemeClr val="hlink"/>
                </a:solidFill>
                <a:latin typeface="Arial" charset="0"/>
              </a:rPr>
              <a:t>- Kể rõ sự việc mở đầu, diễn biến, kết thúc.</a:t>
            </a:r>
          </a:p>
          <a:p>
            <a:pPr>
              <a:lnSpc>
                <a:spcPct val="140000"/>
              </a:lnSpc>
              <a:buFont typeface="Arial" charset="0"/>
              <a:buNone/>
            </a:pPr>
            <a:r>
              <a:rPr lang="en-US" sz="2800" smtClean="0">
                <a:solidFill>
                  <a:schemeClr val="hlink"/>
                </a:solidFill>
                <a:latin typeface="Arial" charset="0"/>
              </a:rPr>
              <a:t>- Nêu rõ nguyên nhân,cố gắng, khó khăn đã vượt qua.</a:t>
            </a:r>
          </a:p>
          <a:p>
            <a:pPr>
              <a:lnSpc>
                <a:spcPct val="140000"/>
              </a:lnSpc>
              <a:buFont typeface="Arial" charset="0"/>
              <a:buNone/>
            </a:pPr>
            <a:r>
              <a:rPr lang="en-US" sz="2800" smtClean="0">
                <a:solidFill>
                  <a:schemeClr val="hlink"/>
                </a:solidFill>
                <a:latin typeface="Arial" charset="0"/>
              </a:rPr>
              <a:t>- Lời kể rõ ràng rành mạch, kết hợp cử chỉ điệu bộ.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2259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CỦNG CỐ:</a:t>
            </a:r>
          </a:p>
        </p:txBody>
      </p:sp>
      <p:sp>
        <p:nvSpPr>
          <p:cNvPr id="15364" name="WordArt 8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2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  <p:bldP spid="307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304800" y="1143000"/>
            <a:ext cx="215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DẶN DÒ:</a:t>
            </a:r>
          </a:p>
        </p:txBody>
      </p:sp>
      <p:sp>
        <p:nvSpPr>
          <p:cNvPr id="16387" name="WordArt 7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0" y="1981200"/>
            <a:ext cx="896461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  <a:buFontTx/>
              <a:buChar char="-"/>
            </a:pPr>
            <a:r>
              <a:rPr lang="en-US" sz="2800" b="1">
                <a:solidFill>
                  <a:schemeClr val="hlink"/>
                </a:solidFill>
              </a:rPr>
              <a:t> Hãy kể lại câu chuyện cho người thân hoặc viết lại</a:t>
            </a:r>
          </a:p>
          <a:p>
            <a:pPr>
              <a:lnSpc>
                <a:spcPct val="140000"/>
              </a:lnSpc>
            </a:pPr>
            <a:r>
              <a:rPr lang="en-US" sz="2800" b="1">
                <a:solidFill>
                  <a:schemeClr val="hlink"/>
                </a:solidFill>
              </a:rPr>
              <a:t>câu chuyện đó (nếu có thể).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3581400"/>
            <a:ext cx="8689975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  <a:buFontTx/>
              <a:buChar char="-"/>
            </a:pPr>
            <a:r>
              <a:rPr lang="en-US" sz="2800" b="1">
                <a:solidFill>
                  <a:schemeClr val="hlink"/>
                </a:solidFill>
              </a:rPr>
              <a:t> Xem trước tranh minh họa, đọc gợi ý dưới các </a:t>
            </a:r>
          </a:p>
          <a:p>
            <a:pPr>
              <a:lnSpc>
                <a:spcPct val="140000"/>
              </a:lnSpc>
            </a:pPr>
            <a:r>
              <a:rPr lang="en-US" sz="2800" b="1">
                <a:solidFill>
                  <a:schemeClr val="hlink"/>
                </a:solidFill>
              </a:rPr>
              <a:t>bức tranh trong bài kể chuyện “Bàn chân kì diệu” </a:t>
            </a:r>
          </a:p>
          <a:p>
            <a:pPr>
              <a:lnSpc>
                <a:spcPct val="140000"/>
              </a:lnSpc>
            </a:pPr>
            <a:r>
              <a:rPr lang="en-US" sz="2800" b="1">
                <a:solidFill>
                  <a:schemeClr val="hlink"/>
                </a:solidFill>
              </a:rPr>
              <a:t>(Tuần 11).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003675" algn="l"/>
              </a:tabLst>
            </a:pPr>
            <a:r>
              <a:rPr lang="en-US" sz="3200" i="1" smtClean="0">
                <a:latin typeface="Arial" charset="0"/>
              </a:rPr>
              <a:t/>
            </a:r>
            <a:br>
              <a:rPr lang="en-US" sz="3200" i="1" smtClean="0">
                <a:latin typeface="Arial" charset="0"/>
              </a:rPr>
            </a:br>
            <a:r>
              <a:rPr lang="en-US" sz="2800" smtClean="0">
                <a:latin typeface="Arial" charset="0"/>
              </a:rPr>
              <a:t>Kể chuyện</a:t>
            </a:r>
            <a:r>
              <a:rPr lang="en-US" sz="4000" smtClean="0">
                <a:latin typeface="Arial" charset="0"/>
              </a:rPr>
              <a:t/>
            </a:r>
            <a:br>
              <a:rPr lang="en-US" sz="4000" smtClean="0">
                <a:latin typeface="Arial" charset="0"/>
              </a:rPr>
            </a:br>
            <a:endParaRPr lang="vi-VN" sz="400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762000"/>
          </a:xfrm>
        </p:spPr>
        <p:txBody>
          <a:bodyPr/>
          <a:lstStyle/>
          <a:p>
            <a:pPr>
              <a:defRPr/>
            </a:pPr>
            <a:r>
              <a:rPr lang="vi-VN" sz="2800" b="1" kern="1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  <a:t>Kể chuyện được chứng kiến hoặc tham gia</a:t>
            </a:r>
            <a:endParaRPr lang="vi-VN" sz="280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457200" y="2362200"/>
            <a:ext cx="8153400" cy="113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2060"/>
                </a:solidFill>
              </a:rPr>
              <a:t>Đề bài </a:t>
            </a:r>
            <a:r>
              <a:rPr lang="en-US" sz="2400" b="1"/>
              <a:t>: Kể chuyện về một ước mơ đẹp của em</a:t>
            </a:r>
          </a:p>
          <a:p>
            <a:pPr>
              <a:lnSpc>
                <a:spcPct val="150000"/>
              </a:lnSpc>
            </a:pPr>
            <a:r>
              <a:rPr lang="en-US" sz="2400" b="1"/>
              <a:t> hoặc bạn bè , người thân .</a:t>
            </a:r>
            <a:endParaRPr lang="vi-VN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2800" smtClean="0">
                <a:latin typeface="Arial" charset="0"/>
              </a:rPr>
              <a:t>Kể chuyện</a:t>
            </a:r>
            <a:endParaRPr lang="vi-VN" sz="280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7620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vi-VN" sz="28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Kể chuyện được chứng kiến hoặc tham gia.</a:t>
            </a:r>
          </a:p>
          <a:p>
            <a:pPr>
              <a:defRPr/>
            </a:pPr>
            <a:endParaRPr lang="vi-VN" sz="2800" smtClean="0"/>
          </a:p>
          <a:p>
            <a:pPr>
              <a:defRPr/>
            </a:pPr>
            <a:endParaRPr lang="vi-VN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latin typeface="Arial" charset="0"/>
              </a:rPr>
              <a:t>Kể chuyện</a:t>
            </a:r>
            <a:endParaRPr lang="vi-VN" sz="280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609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2800" b="1" kern="1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</a:t>
            </a:r>
            <a:r>
              <a:rPr lang="vi-VN" sz="2800" b="1" kern="10" smtClean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  <a:t>Kể chuyện được chứng kiến hoặc tham gia.</a:t>
            </a:r>
          </a:p>
          <a:p>
            <a:pPr>
              <a:defRPr/>
            </a:pPr>
            <a:endParaRPr lang="vi-VN" sz="280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381000" y="2590800"/>
            <a:ext cx="8613775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/>
              <a:t>Chuyện được chứng kiến , tham gia là chuyện </a:t>
            </a:r>
          </a:p>
          <a:p>
            <a:pPr>
              <a:lnSpc>
                <a:spcPct val="150000"/>
              </a:lnSpc>
            </a:pPr>
            <a:r>
              <a:rPr lang="en-US" sz="2400" b="1"/>
              <a:t>em được thấy tận mắt hành động của nhân vật </a:t>
            </a:r>
          </a:p>
          <a:p>
            <a:pPr>
              <a:lnSpc>
                <a:spcPct val="150000"/>
              </a:lnSpc>
            </a:pPr>
            <a:r>
              <a:rPr lang="en-US" sz="2400" b="1"/>
              <a:t>có thực trong cuộc sống hoặc chính em </a:t>
            </a:r>
          </a:p>
          <a:p>
            <a:pPr>
              <a:lnSpc>
                <a:spcPct val="150000"/>
              </a:lnSpc>
            </a:pPr>
            <a:r>
              <a:rPr lang="en-US" sz="2400" b="1"/>
              <a:t>là nhân vật trong câu chuyện đó . </a:t>
            </a:r>
            <a:endParaRPr lang="vi-VN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616075" y="180975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/>
              <a:t>Kể chuyện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295400" y="10668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937000" y="182880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477000" y="18288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8559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 b="1">
                <a:solidFill>
                  <a:schemeClr val="hlink"/>
                </a:solidFill>
              </a:rPr>
              <a:t>Đề bài</a:t>
            </a:r>
            <a:r>
              <a:rPr lang="en-US" sz="3000" b="1"/>
              <a:t>: Kể chuyện về một                        của     </a:t>
            </a:r>
          </a:p>
          <a:p>
            <a:pPr algn="ctr"/>
            <a:r>
              <a:rPr lang="en-US" sz="3000" b="1"/>
              <a:t>hoặc của                         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181600" y="2133600"/>
            <a:ext cx="2443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/>
              <a:t>ước mơ đẹp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8347075" y="2108200"/>
            <a:ext cx="733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/>
              <a:t>em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216400" y="2603500"/>
            <a:ext cx="3763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/>
              <a:t>bạn bè, người thân.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 animBg="1"/>
      <p:bldP spid="20487" grpId="0" animBg="1"/>
      <p:bldP spid="20490" grpId="0"/>
      <p:bldP spid="20491" grpId="0"/>
      <p:bldP spid="20491" grpId="1"/>
      <p:bldP spid="20492" grpId="0"/>
      <p:bldP spid="20492" grpId="1"/>
      <p:bldP spid="20493" grpId="0"/>
      <p:bldP spid="2049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69453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FF0000"/>
                </a:solidFill>
              </a:rPr>
              <a:t>Hướng dẫn xây dựng cốt truyện: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1838"/>
          </a:xfrm>
        </p:spPr>
        <p:txBody>
          <a:bodyPr/>
          <a:lstStyle/>
          <a:p>
            <a:r>
              <a:rPr lang="en-US" sz="2800" b="1" smtClean="0">
                <a:latin typeface="Arial" charset="0"/>
              </a:rPr>
              <a:t>Nguyên nhân nào làm nảy sinh ước mơ đẹp?</a:t>
            </a:r>
          </a:p>
        </p:txBody>
      </p:sp>
      <p:graphicFrame>
        <p:nvGraphicFramePr>
          <p:cNvPr id="26627" name="Organization Chart 3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85800" y="18288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Mẫu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Dgm spid="26627" grpId="0"/>
      <p:bldP spid="266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0" y="152400"/>
            <a:ext cx="8610600" cy="1295400"/>
          </a:xfrm>
        </p:spPr>
        <p:txBody>
          <a:bodyPr/>
          <a:lstStyle/>
          <a:p>
            <a:r>
              <a:rPr lang="en-US" sz="3200" b="1" smtClean="0">
                <a:latin typeface="Arial" charset="0"/>
              </a:rPr>
              <a:t>Để đạt được ước mơ thì em, bạn bè,người thân phải cố gắng như thế nào?</a:t>
            </a:r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81000" y="3048000"/>
            <a:ext cx="2743200" cy="9906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14400" y="3276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Học sinh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867400" y="2895600"/>
            <a:ext cx="2819400" cy="1143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248400" y="2971800"/>
            <a:ext cx="281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Vận động viên</a:t>
            </a:r>
          </a:p>
          <a:p>
            <a:pPr>
              <a:spcBef>
                <a:spcPct val="50000"/>
              </a:spcBef>
            </a:pPr>
            <a:r>
              <a:rPr lang="en-US" sz="2400"/>
              <a:t>      bơi lội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276600" y="3429000"/>
            <a:ext cx="2438400" cy="228600"/>
          </a:xfrm>
          <a:prstGeom prst="rightArrow">
            <a:avLst>
              <a:gd name="adj1" fmla="val 50000"/>
              <a:gd name="adj2" fmla="val 26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2971800" y="1447800"/>
            <a:ext cx="28194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048000" y="1447800"/>
            <a:ext cx="274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Tham gia câu lạc bộ</a:t>
            </a:r>
          </a:p>
          <a:p>
            <a:pPr>
              <a:spcBef>
                <a:spcPct val="50000"/>
              </a:spcBef>
            </a:pPr>
            <a:r>
              <a:rPr lang="en-US" sz="2000"/>
              <a:t>          bơi lội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2971800" y="2438400"/>
            <a:ext cx="28194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048000" y="2590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Luyện tập chăm chỉ</a:t>
            </a:r>
          </a:p>
        </p:txBody>
      </p:sp>
      <p:pic>
        <p:nvPicPr>
          <p:cNvPr id="27660" name="Picture 12" descr="Jaroenrattanatarak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041775"/>
            <a:ext cx="34290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animBg="1"/>
      <p:bldP spid="27652" grpId="0"/>
      <p:bldP spid="27653" grpId="0" animBg="1"/>
      <p:bldP spid="27654" grpId="0"/>
      <p:bldP spid="27655" grpId="0" animBg="1"/>
      <p:bldP spid="27656" grpId="0" animBg="1"/>
      <p:bldP spid="27657" grpId="0"/>
      <p:bldP spid="27658" grpId="0" animBg="1"/>
      <p:bldP spid="276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5512"/>
          </a:xfrm>
        </p:spPr>
        <p:txBody>
          <a:bodyPr/>
          <a:lstStyle/>
          <a:p>
            <a:r>
              <a:rPr lang="en-US" sz="2800" b="1" smtClean="0">
                <a:latin typeface="Arial" charset="0"/>
              </a:rPr>
              <a:t>Để đạt ước mơ đẹp thì em,bạn bè,người thân phải vượt qua những khó khăn gì</a:t>
            </a:r>
            <a:r>
              <a:rPr lang="en-US" sz="2800" smtClean="0">
                <a:latin typeface="Arial" charset="0"/>
              </a:rPr>
              <a:t>?</a:t>
            </a:r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0" y="2514600"/>
            <a:ext cx="2438400" cy="1295400"/>
          </a:xfrm>
          <a:prstGeom prst="flowChartPredefined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3429000" y="2514600"/>
            <a:ext cx="2362200" cy="1295400"/>
          </a:xfrm>
          <a:prstGeom prst="flowChartPredefined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514600" y="28956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04800" y="2590800"/>
            <a:ext cx="198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Em học chưa tốt môn toán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657600" y="2667000"/>
            <a:ext cx="1905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Học sinh giỏi toán</a:t>
            </a: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6629400" y="2514600"/>
            <a:ext cx="2514600" cy="1295400"/>
          </a:xfrm>
          <a:prstGeom prst="flowChartPredefined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5867400" y="2971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934200" y="2514600"/>
            <a:ext cx="190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Em được đi thi học sinh giỏi toán.</a:t>
            </a: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1600200" y="1524000"/>
            <a:ext cx="2743200" cy="609600"/>
          </a:xfrm>
          <a:prstGeom prst="flowChartTerminator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600200" y="1752600"/>
            <a:ext cx="2743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676400" y="1600200"/>
            <a:ext cx="274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Rèn luyện bài tập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971800" y="22098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28687" name="Picture 15" descr="small_1222492311_n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3733800"/>
            <a:ext cx="21526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nimBg="1"/>
      <p:bldP spid="28677" grpId="0" animBg="1"/>
      <p:bldP spid="28678" grpId="0"/>
      <p:bldP spid="28680" grpId="0" animBg="1"/>
      <p:bldP spid="28681" grpId="0" animBg="1"/>
      <p:bldP spid="28682" grpId="0"/>
      <p:bldP spid="28683" grpId="0" animBg="1"/>
      <p:bldP spid="28685" grpId="0"/>
      <p:bldP spid="286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3352800"/>
            <a:ext cx="6153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 b="1">
                <a:solidFill>
                  <a:schemeClr val="hlink"/>
                </a:solidFill>
              </a:rPr>
              <a:t>- Những cố gắng để đạt ước mơ.</a:t>
            </a:r>
            <a:endParaRPr lang="en-US" sz="3000" b="1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81000" y="4191000"/>
            <a:ext cx="7569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3000" b="1">
                <a:solidFill>
                  <a:schemeClr val="hlink"/>
                </a:solidFill>
              </a:rPr>
              <a:t> Những khó khăn đã vượt qua, ước mơ </a:t>
            </a:r>
          </a:p>
          <a:p>
            <a:r>
              <a:rPr lang="en-US" sz="3000" b="1">
                <a:solidFill>
                  <a:schemeClr val="hlink"/>
                </a:solidFill>
              </a:rPr>
              <a:t>đã đạt được.</a:t>
            </a:r>
            <a:endParaRPr lang="en-US" sz="3000" b="1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" y="2438400"/>
            <a:ext cx="695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000" b="1">
                <a:solidFill>
                  <a:schemeClr val="hlink"/>
                </a:solidFill>
              </a:rPr>
              <a:t>- Nguyên nhân nảy sinh ước mơ đẹp.</a:t>
            </a:r>
            <a:endParaRPr lang="en-US" sz="3000" b="1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09600" y="1295400"/>
            <a:ext cx="69453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400" b="1">
                <a:solidFill>
                  <a:srgbClr val="FF0000"/>
                </a:solidFill>
              </a:rPr>
              <a:t>Hướng dẫn xây dựng cốt truyện:</a:t>
            </a:r>
          </a:p>
        </p:txBody>
      </p:sp>
      <p:sp>
        <p:nvSpPr>
          <p:cNvPr id="10246" name="WordArt 8"/>
          <p:cNvSpPr>
            <a:spLocks noChangeArrowheads="1" noChangeShapeType="1" noTextEdit="1"/>
          </p:cNvSpPr>
          <p:nvPr/>
        </p:nvSpPr>
        <p:spPr bwMode="auto">
          <a:xfrm>
            <a:off x="1447800" y="228600"/>
            <a:ext cx="6553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 được chứng kiến hoặc tham gia.</a:t>
            </a:r>
            <a:endParaRPr lang="en-US" sz="3600" b="1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/>
      <p:bldP spid="29702" grpId="0"/>
      <p:bldP spid="297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586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Comic Sans MS</vt:lpstr>
      <vt:lpstr>Office Theme</vt:lpstr>
      <vt:lpstr>Slide 1</vt:lpstr>
      <vt:lpstr>Kể chuyện</vt:lpstr>
      <vt:lpstr>Kể chuyện</vt:lpstr>
      <vt:lpstr>Slide 4</vt:lpstr>
      <vt:lpstr>Slide 5</vt:lpstr>
      <vt:lpstr>Nguyên nhân nào làm nảy sinh ước mơ đẹp?</vt:lpstr>
      <vt:lpstr>Để đạt được ước mơ thì em, bạn bè,người thân phải cố gắng như thế nào?</vt:lpstr>
      <vt:lpstr>Để đạt ước mơ đẹp thì em,bạn bè,người thân phải vượt qua những khó khăn gì?</vt:lpstr>
      <vt:lpstr>Slide 9</vt:lpstr>
      <vt:lpstr>Slide 10</vt:lpstr>
      <vt:lpstr>Slide 11</vt:lpstr>
      <vt:lpstr>Slide 12</vt:lpstr>
      <vt:lpstr>Slide 13</vt:lpstr>
      <vt:lpstr>Slide 14</vt:lpstr>
      <vt:lpstr>Slide 15</vt:lpstr>
      <vt:lpstr> Kể chuyện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CSTeam</cp:lastModifiedBy>
  <cp:revision>25</cp:revision>
  <dcterms:created xsi:type="dcterms:W3CDTF">2010-08-03T04:54:30Z</dcterms:created>
  <dcterms:modified xsi:type="dcterms:W3CDTF">2016-06-30T02:53:03Z</dcterms:modified>
</cp:coreProperties>
</file>